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5"/>
  </p:handoutMasterIdLst>
  <p:sldIdLst>
    <p:sldId id="324" r:id="rId2"/>
    <p:sldId id="274" r:id="rId3"/>
    <p:sldId id="258" r:id="rId4"/>
    <p:sldId id="264" r:id="rId5"/>
    <p:sldId id="266" r:id="rId6"/>
    <p:sldId id="271" r:id="rId7"/>
    <p:sldId id="300" r:id="rId8"/>
    <p:sldId id="301" r:id="rId9"/>
    <p:sldId id="277" r:id="rId10"/>
    <p:sldId id="302" r:id="rId11"/>
    <p:sldId id="303" r:id="rId12"/>
    <p:sldId id="282" r:id="rId13"/>
    <p:sldId id="304" r:id="rId14"/>
    <p:sldId id="305" r:id="rId15"/>
    <p:sldId id="299" r:id="rId16"/>
    <p:sldId id="306" r:id="rId17"/>
    <p:sldId id="285" r:id="rId18"/>
    <p:sldId id="307" r:id="rId19"/>
    <p:sldId id="287" r:id="rId20"/>
    <p:sldId id="288" r:id="rId21"/>
    <p:sldId id="289" r:id="rId22"/>
    <p:sldId id="308" r:id="rId23"/>
    <p:sldId id="309" r:id="rId24"/>
    <p:sldId id="292" r:id="rId25"/>
    <p:sldId id="310" r:id="rId26"/>
    <p:sldId id="316" r:id="rId27"/>
    <p:sldId id="322" r:id="rId28"/>
    <p:sldId id="323" r:id="rId29"/>
    <p:sldId id="321" r:id="rId30"/>
    <p:sldId id="317" r:id="rId31"/>
    <p:sldId id="313" r:id="rId32"/>
    <p:sldId id="311" r:id="rId33"/>
    <p:sldId id="319" r:id="rId34"/>
  </p:sldIdLst>
  <p:sldSz cx="9144000" cy="6858000" type="screen4x3"/>
  <p:notesSz cx="6794500" cy="99187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2" autoAdjust="0"/>
    <p:restoredTop sz="94643" autoAdjust="0"/>
  </p:normalViewPr>
  <p:slideViewPr>
    <p:cSldViewPr>
      <p:cViewPr varScale="1">
        <p:scale>
          <a:sx n="106" d="100"/>
          <a:sy n="106" d="100"/>
        </p:scale>
        <p:origin x="-57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9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59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BDA9F6-DBB1-40CE-BE7A-27E83CBC1122}" type="datetimeFigureOut">
              <a:rPr lang="es-ES" smtClean="0"/>
              <a:pPr/>
              <a:t>27/02/2010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421044"/>
            <a:ext cx="2944283" cy="4959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48645" y="9421044"/>
            <a:ext cx="2944283" cy="4959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3C6CD5-CA39-4C5C-A2AE-778675D518B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27/02/2010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27/02/2010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27/02/2010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27/02/2010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27/02/2010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27/02/2010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27/02/2010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27/02/2010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27/02/2010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27/02/2010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27/02/2010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47CFC-816F-41D0-AAC0-9BF4FEBC753E}" type="datetimeFigureOut">
              <a:rPr lang="es-ES" smtClean="0"/>
              <a:pPr/>
              <a:t>27/02/2010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atenea-logo17blanconegro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54084" y="2428868"/>
            <a:ext cx="3835833" cy="1558201"/>
          </a:xfrm>
        </p:spPr>
      </p:pic>
      <p:sp>
        <p:nvSpPr>
          <p:cNvPr id="3" name="2 CuadroTexto"/>
          <p:cNvSpPr txBox="1"/>
          <p:nvPr/>
        </p:nvSpPr>
        <p:spPr>
          <a:xfrm>
            <a:off x="3054886" y="3922348"/>
            <a:ext cx="30342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 smtClean="0"/>
              <a:t>http://ateneatech.com</a:t>
            </a:r>
            <a:endParaRPr lang="es-E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Drush</a:t>
            </a:r>
            <a:endParaRPr lang="es-ES" dirty="0"/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b="1" i="1" dirty="0" err="1" smtClean="0"/>
              <a:t>Dru</a:t>
            </a:r>
            <a:r>
              <a:rPr lang="es-ES" i="1" dirty="0" err="1" smtClean="0"/>
              <a:t>pal</a:t>
            </a:r>
            <a:r>
              <a:rPr lang="es-ES" i="1" dirty="0" smtClean="0"/>
              <a:t> </a:t>
            </a:r>
            <a:r>
              <a:rPr lang="es-ES" b="1" i="1" dirty="0" smtClean="0"/>
              <a:t>Sh</a:t>
            </a:r>
            <a:r>
              <a:rPr lang="es-ES" i="1" dirty="0" smtClean="0"/>
              <a:t>ell</a:t>
            </a:r>
            <a:endParaRPr lang="es-ES" dirty="0" smtClean="0"/>
          </a:p>
          <a:p>
            <a:r>
              <a:rPr lang="es-ES" dirty="0" smtClean="0"/>
              <a:t>Consola de comandos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Comandos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err="1" smtClean="0"/>
              <a:t>drush</a:t>
            </a:r>
            <a:r>
              <a:rPr lang="es-ES" dirty="0" smtClean="0"/>
              <a:t> cache </a:t>
            </a:r>
            <a:r>
              <a:rPr lang="es-ES" dirty="0" err="1" smtClean="0"/>
              <a:t>clear</a:t>
            </a:r>
            <a:endParaRPr lang="es-ES" dirty="0" smtClean="0"/>
          </a:p>
          <a:p>
            <a:r>
              <a:rPr lang="es-ES" dirty="0" err="1" smtClean="0"/>
              <a:t>drush</a:t>
            </a:r>
            <a:r>
              <a:rPr lang="es-ES" dirty="0" smtClean="0"/>
              <a:t> cron</a:t>
            </a:r>
          </a:p>
          <a:p>
            <a:r>
              <a:rPr lang="es-ES" dirty="0" err="1" smtClean="0"/>
              <a:t>drush</a:t>
            </a:r>
            <a:r>
              <a:rPr lang="es-ES" dirty="0" smtClean="0"/>
              <a:t> </a:t>
            </a:r>
            <a:r>
              <a:rPr lang="es-ES" dirty="0" err="1" smtClean="0"/>
              <a:t>download</a:t>
            </a:r>
            <a:r>
              <a:rPr lang="es-ES" dirty="0" smtClean="0"/>
              <a:t> </a:t>
            </a:r>
            <a:r>
              <a:rPr lang="es-ES" i="1" dirty="0" err="1" smtClean="0"/>
              <a:t>modulename</a:t>
            </a:r>
            <a:endParaRPr lang="es-ES" i="1" dirty="0" smtClean="0"/>
          </a:p>
          <a:p>
            <a:r>
              <a:rPr lang="es-ES" dirty="0" err="1" smtClean="0"/>
              <a:t>drush</a:t>
            </a:r>
            <a:r>
              <a:rPr lang="es-ES" dirty="0" smtClean="0"/>
              <a:t> </a:t>
            </a:r>
            <a:r>
              <a:rPr lang="es-ES" dirty="0" err="1" smtClean="0"/>
              <a:t>enable</a:t>
            </a:r>
            <a:r>
              <a:rPr lang="es-ES" dirty="0" smtClean="0"/>
              <a:t>/</a:t>
            </a:r>
            <a:r>
              <a:rPr lang="es-ES" dirty="0" err="1" smtClean="0"/>
              <a:t>disable</a:t>
            </a:r>
            <a:r>
              <a:rPr lang="es-ES" dirty="0" smtClean="0"/>
              <a:t> </a:t>
            </a:r>
            <a:r>
              <a:rPr lang="es-ES" i="1" dirty="0" err="1" smtClean="0"/>
              <a:t>modulename</a:t>
            </a:r>
            <a:endParaRPr lang="es-ES" i="1" dirty="0" smtClean="0"/>
          </a:p>
          <a:p>
            <a:r>
              <a:rPr lang="es-ES" dirty="0" err="1" smtClean="0"/>
              <a:t>drush</a:t>
            </a:r>
            <a:r>
              <a:rPr lang="es-ES" dirty="0" smtClean="0"/>
              <a:t> </a:t>
            </a:r>
            <a:r>
              <a:rPr lang="es-ES" dirty="0" err="1" smtClean="0"/>
              <a:t>update</a:t>
            </a:r>
            <a:r>
              <a:rPr lang="es-ES" dirty="0" smtClean="0"/>
              <a:t> </a:t>
            </a:r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putty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9524" t="11676" r="19523" b="11676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Drush</a:t>
            </a:r>
            <a:r>
              <a:rPr lang="es-ES" dirty="0" smtClean="0"/>
              <a:t> </a:t>
            </a:r>
            <a:r>
              <a:rPr lang="es-ES" dirty="0" err="1" smtClean="0"/>
              <a:t>Make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Comando contribuido para </a:t>
            </a:r>
            <a:r>
              <a:rPr lang="es-ES" dirty="0" err="1" smtClean="0"/>
              <a:t>Drush</a:t>
            </a:r>
            <a:endParaRPr lang="es-ES" dirty="0" smtClean="0"/>
          </a:p>
          <a:p>
            <a:r>
              <a:rPr lang="es-ES" dirty="0" smtClean="0"/>
              <a:t>Ficheros </a:t>
            </a:r>
            <a:r>
              <a:rPr lang="es-ES" i="1" dirty="0" smtClean="0"/>
              <a:t>.</a:t>
            </a:r>
            <a:r>
              <a:rPr lang="es-ES" i="1" dirty="0" err="1" smtClean="0"/>
              <a:t>make</a:t>
            </a:r>
            <a:endParaRPr lang="es-ES" i="1" dirty="0" smtClean="0"/>
          </a:p>
          <a:p>
            <a:r>
              <a:rPr lang="es-ES" dirty="0" smtClean="0"/>
              <a:t>Descarga, descomprime y posiciona proyectos.</a:t>
            </a:r>
          </a:p>
          <a:p>
            <a:r>
              <a:rPr lang="es-ES" dirty="0" smtClean="0"/>
              <a:t>Recursivo</a:t>
            </a:r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Directivas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err="1" smtClean="0"/>
              <a:t>core</a:t>
            </a:r>
            <a:r>
              <a:rPr lang="es-ES" dirty="0" smtClean="0"/>
              <a:t> = </a:t>
            </a:r>
            <a:r>
              <a:rPr lang="es-ES" i="1" dirty="0" err="1" smtClean="0"/>
              <a:t>version</a:t>
            </a:r>
            <a:endParaRPr lang="es-ES" i="1" dirty="0" smtClean="0"/>
          </a:p>
          <a:p>
            <a:r>
              <a:rPr lang="es-ES" dirty="0" err="1" smtClean="0"/>
              <a:t>projects</a:t>
            </a:r>
            <a:r>
              <a:rPr lang="es-ES" dirty="0" smtClean="0"/>
              <a:t>[] = </a:t>
            </a:r>
            <a:r>
              <a:rPr lang="es-ES" i="1" dirty="0" err="1" smtClean="0"/>
              <a:t>projectname</a:t>
            </a:r>
            <a:endParaRPr lang="es-ES" i="1" dirty="0" smtClean="0"/>
          </a:p>
          <a:p>
            <a:r>
              <a:rPr lang="es-ES" dirty="0" err="1" smtClean="0"/>
              <a:t>projects</a:t>
            </a:r>
            <a:r>
              <a:rPr lang="es-ES" dirty="0" smtClean="0"/>
              <a:t>[</a:t>
            </a:r>
            <a:r>
              <a:rPr lang="es-ES" i="1" dirty="0" err="1" smtClean="0"/>
              <a:t>projectname</a:t>
            </a:r>
            <a:r>
              <a:rPr lang="es-ES" dirty="0" smtClean="0"/>
              <a:t>][</a:t>
            </a:r>
            <a:r>
              <a:rPr lang="es-ES" i="1" dirty="0" err="1" smtClean="0"/>
              <a:t>option</a:t>
            </a:r>
            <a:r>
              <a:rPr lang="es-ES" dirty="0" smtClean="0"/>
              <a:t>] = </a:t>
            </a:r>
            <a:r>
              <a:rPr lang="es-ES" i="1" dirty="0" err="1" smtClean="0"/>
              <a:t>value</a:t>
            </a:r>
            <a:endParaRPr lang="es-ES" i="1" dirty="0" smtClean="0"/>
          </a:p>
          <a:p>
            <a:r>
              <a:rPr lang="es-ES" dirty="0" err="1" smtClean="0"/>
              <a:t>libraries</a:t>
            </a:r>
            <a:r>
              <a:rPr lang="es-ES" dirty="0" smtClean="0"/>
              <a:t>[</a:t>
            </a:r>
            <a:r>
              <a:rPr lang="es-ES" i="1" dirty="0" err="1" smtClean="0"/>
              <a:t>libraryname</a:t>
            </a:r>
            <a:r>
              <a:rPr lang="es-ES" dirty="0" smtClean="0"/>
              <a:t>][</a:t>
            </a:r>
            <a:r>
              <a:rPr lang="es-ES" i="1" dirty="0" err="1" smtClean="0"/>
              <a:t>option</a:t>
            </a:r>
            <a:r>
              <a:rPr lang="es-ES" dirty="0" smtClean="0"/>
              <a:t>] = </a:t>
            </a:r>
            <a:r>
              <a:rPr lang="es-ES" i="1" dirty="0" err="1" smtClean="0"/>
              <a:t>value</a:t>
            </a:r>
            <a:endParaRPr lang="es-ES" i="1" dirty="0" smtClean="0"/>
          </a:p>
          <a:p>
            <a:endParaRPr lang="es-ES" i="1" dirty="0" smtClean="0"/>
          </a:p>
          <a:p>
            <a:endParaRPr lang="es-ES" i="1" dirty="0" smtClean="0"/>
          </a:p>
          <a:p>
            <a:endParaRPr lang="es-ES" i="1" dirty="0" smtClean="0"/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Algunas opciones para los proyectos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err="1" smtClean="0"/>
              <a:t>version</a:t>
            </a:r>
            <a:endParaRPr lang="es-ES" dirty="0" smtClean="0"/>
          </a:p>
          <a:p>
            <a:r>
              <a:rPr lang="es-ES" dirty="0" err="1" smtClean="0"/>
              <a:t>patch</a:t>
            </a:r>
            <a:endParaRPr lang="es-ES" dirty="0" smtClean="0"/>
          </a:p>
          <a:p>
            <a:r>
              <a:rPr lang="es-ES" dirty="0" err="1" smtClean="0"/>
              <a:t>subdir</a:t>
            </a:r>
            <a:endParaRPr lang="es-ES" dirty="0" smtClean="0"/>
          </a:p>
          <a:p>
            <a:r>
              <a:rPr lang="es-ES" dirty="0" err="1" smtClean="0"/>
              <a:t>location</a:t>
            </a:r>
            <a:endParaRPr lang="es-ES" dirty="0" smtClean="0"/>
          </a:p>
          <a:p>
            <a:r>
              <a:rPr lang="es-ES" dirty="0" err="1" smtClean="0"/>
              <a:t>type</a:t>
            </a:r>
            <a:endParaRPr lang="es-ES" dirty="0" smtClean="0"/>
          </a:p>
          <a:p>
            <a:r>
              <a:rPr lang="es-ES" dirty="0" err="1" smtClean="0"/>
              <a:t>download</a:t>
            </a:r>
            <a:endParaRPr lang="es-ES" dirty="0" smtClean="0"/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Algunas opciones para los librerías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err="1" smtClean="0"/>
              <a:t>download</a:t>
            </a:r>
            <a:endParaRPr lang="es-ES" dirty="0" smtClean="0"/>
          </a:p>
          <a:p>
            <a:r>
              <a:rPr lang="es-ES" dirty="0" err="1" smtClean="0"/>
              <a:t>destination</a:t>
            </a:r>
            <a:endParaRPr lang="es-ES" dirty="0" smtClean="0"/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putty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9523" t="11677" r="19524" b="11677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Feature</a:t>
            </a:r>
            <a:r>
              <a:rPr lang="es-ES" dirty="0" smtClean="0"/>
              <a:t> Server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Sistema basado en </a:t>
            </a:r>
            <a:r>
              <a:rPr lang="es-ES" dirty="0" err="1" smtClean="0"/>
              <a:t>Drupal</a:t>
            </a:r>
            <a:endParaRPr lang="es-ES" dirty="0" smtClean="0"/>
          </a:p>
          <a:p>
            <a:r>
              <a:rPr lang="es-ES" dirty="0" smtClean="0"/>
              <a:t>Catálogo de proyectos y de sus versiones</a:t>
            </a:r>
          </a:p>
          <a:p>
            <a:r>
              <a:rPr lang="es-ES" dirty="0" smtClean="0"/>
              <a:t>Módulos, temas y perfiles de instalación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 descr="Projects - Drupalcamp Feature Server_1267112111205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9524" r="19523" b="10175"/>
          <a:stretch>
            <a:fillRect/>
          </a:stretch>
        </p:blipFill>
        <p:spPr>
          <a:xfrm>
            <a:off x="0" y="-24"/>
            <a:ext cx="9144000" cy="685802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err="1" smtClean="0"/>
              <a:t>Drush</a:t>
            </a:r>
            <a:r>
              <a:rPr lang="es-ES" dirty="0" smtClean="0"/>
              <a:t> </a:t>
            </a:r>
            <a:r>
              <a:rPr lang="es-ES" dirty="0" err="1" smtClean="0"/>
              <a:t>Make</a:t>
            </a:r>
            <a:r>
              <a:rPr lang="es-ES" dirty="0" smtClean="0"/>
              <a:t> y </a:t>
            </a:r>
            <a:r>
              <a:rPr lang="es-ES" dirty="0" err="1" smtClean="0"/>
              <a:t>Feature</a:t>
            </a:r>
            <a:r>
              <a:rPr lang="es-ES" dirty="0" smtClean="0"/>
              <a:t> Server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smtClean="0"/>
              <a:t>Luis Ortiz Ramos</a:t>
            </a:r>
            <a:endParaRPr lang="es-E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 descr="Drupalcamp - Drupalcamp Feature Server_1267112134724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9524" r="19524" b="10175"/>
          <a:stretch>
            <a:fillRect/>
          </a:stretch>
        </p:blipFill>
        <p:spPr>
          <a:xfrm>
            <a:off x="0" y="-24"/>
            <a:ext cx="9144000" cy="685802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 descr="Drupalcamp - Drupalcamp Feature Server_1267112142279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9524" r="19524" b="10175"/>
          <a:stretch>
            <a:fillRect/>
          </a:stretch>
        </p:blipFill>
        <p:spPr>
          <a:xfrm>
            <a:off x="0" y="-24"/>
            <a:ext cx="9144000" cy="685802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Update</a:t>
            </a:r>
            <a:r>
              <a:rPr lang="es-ES" dirty="0" smtClean="0"/>
              <a:t> XML</a:t>
            </a:r>
            <a:endParaRPr lang="es-ES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Empieza la magia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Update</a:t>
            </a:r>
            <a:r>
              <a:rPr lang="es-ES" dirty="0" smtClean="0"/>
              <a:t> XML</a:t>
            </a:r>
            <a:endParaRPr lang="es-ES" dirty="0"/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Describe un proyecto y sus versiones</a:t>
            </a:r>
          </a:p>
          <a:p>
            <a:r>
              <a:rPr lang="es-ES" dirty="0" smtClean="0"/>
              <a:t>En el archivo </a:t>
            </a:r>
            <a:r>
              <a:rPr lang="es-ES" i="1" dirty="0" smtClean="0"/>
              <a:t>.</a:t>
            </a:r>
            <a:r>
              <a:rPr lang="es-ES" i="1" dirty="0" err="1" smtClean="0"/>
              <a:t>info</a:t>
            </a:r>
            <a:r>
              <a:rPr lang="es-ES" i="1" dirty="0" smtClean="0"/>
              <a:t> </a:t>
            </a:r>
            <a:r>
              <a:rPr lang="es-ES" dirty="0" smtClean="0"/>
              <a:t>de cada proyecto se indica como conseguirlo.</a:t>
            </a:r>
          </a:p>
          <a:p>
            <a:r>
              <a:rPr lang="es-ES" dirty="0" smtClean="0"/>
              <a:t>Lo </a:t>
            </a:r>
            <a:r>
              <a:rPr lang="es-ES" dirty="0" smtClean="0"/>
              <a:t>utilizan:</a:t>
            </a:r>
          </a:p>
          <a:p>
            <a:pPr lvl="1"/>
            <a:r>
              <a:rPr lang="es-ES" dirty="0" err="1" smtClean="0"/>
              <a:t>Update</a:t>
            </a:r>
            <a:r>
              <a:rPr lang="es-ES" dirty="0" smtClean="0"/>
              <a:t> Status</a:t>
            </a:r>
          </a:p>
          <a:p>
            <a:pPr lvl="1"/>
            <a:r>
              <a:rPr lang="es-ES" dirty="0" err="1" smtClean="0"/>
              <a:t>Drush</a:t>
            </a:r>
            <a:endParaRPr lang="es-ES" dirty="0" smtClean="0"/>
          </a:p>
          <a:p>
            <a:pPr lvl="1"/>
            <a:r>
              <a:rPr lang="es-ES" dirty="0" err="1" smtClean="0"/>
              <a:t>Drush</a:t>
            </a:r>
            <a:r>
              <a:rPr lang="es-ES" dirty="0" smtClean="0"/>
              <a:t> </a:t>
            </a:r>
            <a:r>
              <a:rPr lang="es-ES" dirty="0" err="1" smtClean="0"/>
              <a:t>Make</a:t>
            </a:r>
            <a:endParaRPr lang="es-ES" dirty="0" smtClean="0"/>
          </a:p>
          <a:p>
            <a:r>
              <a:rPr lang="es-ES" dirty="0" err="1" smtClean="0"/>
              <a:t>Feature</a:t>
            </a:r>
            <a:r>
              <a:rPr lang="es-ES" dirty="0" smtClean="0"/>
              <a:t> </a:t>
            </a:r>
            <a:r>
              <a:rPr lang="es-ES" dirty="0" smtClean="0"/>
              <a:t>server los </a:t>
            </a:r>
            <a:r>
              <a:rPr lang="es-ES" dirty="0" smtClean="0"/>
              <a:t>genera</a:t>
            </a:r>
            <a:endParaRPr lang="es-E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bldLvl="2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 descr="cml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0976" t="1171" r="10976" b="1171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ARQUITECTURA DE LA SOLUCIÓN</a:t>
            </a:r>
            <a:br>
              <a:rPr lang="es-ES" dirty="0" smtClean="0"/>
            </a:br>
            <a:endParaRPr lang="es-ES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Juntando piezas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 descr="index_hero20080108.png"/>
          <p:cNvPicPr>
            <a:picLocks noChangeAspect="1"/>
          </p:cNvPicPr>
          <p:nvPr/>
        </p:nvPicPr>
        <p:blipFill>
          <a:blip r:embed="rId2" cstate="print"/>
          <a:srcRect l="7143" r="10714" b="3646"/>
          <a:stretch>
            <a:fillRect/>
          </a:stretch>
        </p:blipFill>
        <p:spPr>
          <a:xfrm>
            <a:off x="6474898" y="2285992"/>
            <a:ext cx="1643074" cy="2500330"/>
          </a:xfrm>
          <a:prstGeom prst="rect">
            <a:avLst/>
          </a:prstGeom>
        </p:spPr>
      </p:pic>
      <p:sp>
        <p:nvSpPr>
          <p:cNvPr id="11" name="10 CuadroTexto"/>
          <p:cNvSpPr txBox="1"/>
          <p:nvPr/>
        </p:nvSpPr>
        <p:spPr>
          <a:xfrm>
            <a:off x="6000760" y="4857760"/>
            <a:ext cx="25913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dirty="0" err="1" smtClean="0"/>
              <a:t>Feature</a:t>
            </a:r>
            <a:r>
              <a:rPr lang="es-ES" sz="3200" dirty="0" smtClean="0"/>
              <a:t> server</a:t>
            </a:r>
            <a:endParaRPr lang="es-ES" sz="3200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Sistemas</a:t>
            </a:r>
            <a:endParaRPr lang="es-ES" dirty="0"/>
          </a:p>
        </p:txBody>
      </p:sp>
      <p:pic>
        <p:nvPicPr>
          <p:cNvPr id="35" name="34 Marcador de contenido" descr="img_36412_m9000_series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948305" y="1285860"/>
            <a:ext cx="2833697" cy="1887286"/>
          </a:xfrm>
        </p:spPr>
      </p:pic>
      <p:pic>
        <p:nvPicPr>
          <p:cNvPr id="36" name="35 Imagen" descr="Apple - iMac - The ultimate all-in-one desktop computer._1267107178298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34057" y="3594334"/>
            <a:ext cx="2262192" cy="1699495"/>
          </a:xfrm>
          <a:prstGeom prst="rect">
            <a:avLst/>
          </a:prstGeom>
        </p:spPr>
      </p:pic>
      <p:pic>
        <p:nvPicPr>
          <p:cNvPr id="37" name="36 Imagen" descr="index_hero20080108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36393" y="5857892"/>
            <a:ext cx="2786082" cy="250747"/>
          </a:xfrm>
          <a:prstGeom prst="rect">
            <a:avLst/>
          </a:prstGeom>
        </p:spPr>
      </p:pic>
      <p:sp>
        <p:nvSpPr>
          <p:cNvPr id="7" name="6 Flecha izquierda y derecha"/>
          <p:cNvSpPr/>
          <p:nvPr/>
        </p:nvSpPr>
        <p:spPr>
          <a:xfrm rot="21281646">
            <a:off x="2895379" y="3314187"/>
            <a:ext cx="3898686" cy="1000132"/>
          </a:xfrm>
          <a:prstGeom prst="leftRightArrow">
            <a:avLst/>
          </a:prstGeom>
          <a:gradFill flip="none" rotWithShape="1">
            <a:gsLst>
              <a:gs pos="0">
                <a:schemeClr val="tx1">
                  <a:alpha val="0"/>
                </a:schemeClr>
              </a:gs>
              <a:gs pos="50000">
                <a:schemeClr val="tx1">
                  <a:lumMod val="65000"/>
                  <a:lumOff val="35000"/>
                  <a:alpha val="50000"/>
                </a:schemeClr>
              </a:gs>
              <a:gs pos="100000">
                <a:schemeClr val="bg1"/>
              </a:gs>
            </a:gsLst>
            <a:lin ang="18900000" scaled="1"/>
            <a:tileRect/>
          </a:gra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Flecha izquierda y derecha"/>
          <p:cNvSpPr/>
          <p:nvPr/>
        </p:nvSpPr>
        <p:spPr>
          <a:xfrm rot="683395">
            <a:off x="3128785" y="1866072"/>
            <a:ext cx="3696791" cy="1000132"/>
          </a:xfrm>
          <a:prstGeom prst="leftRightArrow">
            <a:avLst/>
          </a:prstGeom>
          <a:gradFill flip="none" rotWithShape="1">
            <a:gsLst>
              <a:gs pos="0">
                <a:schemeClr val="tx1">
                  <a:alpha val="0"/>
                </a:schemeClr>
              </a:gs>
              <a:gs pos="50000">
                <a:schemeClr val="tx1">
                  <a:lumMod val="65000"/>
                  <a:lumOff val="35000"/>
                  <a:alpha val="50000"/>
                </a:schemeClr>
              </a:gs>
              <a:gs pos="100000">
                <a:schemeClr val="bg1"/>
              </a:gs>
            </a:gsLst>
            <a:lin ang="18900000" scaled="1"/>
            <a:tileRect/>
          </a:gra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Flecha izquierda y derecha"/>
          <p:cNvSpPr/>
          <p:nvPr/>
        </p:nvSpPr>
        <p:spPr>
          <a:xfrm rot="20001873">
            <a:off x="3260599" y="4718876"/>
            <a:ext cx="3634889" cy="1000132"/>
          </a:xfrm>
          <a:prstGeom prst="leftRightArrow">
            <a:avLst/>
          </a:prstGeom>
          <a:gradFill flip="none" rotWithShape="1">
            <a:gsLst>
              <a:gs pos="0">
                <a:schemeClr val="tx1">
                  <a:alpha val="0"/>
                </a:schemeClr>
              </a:gs>
              <a:gs pos="50000">
                <a:schemeClr val="tx1">
                  <a:lumMod val="65000"/>
                  <a:lumOff val="35000"/>
                  <a:alpha val="50000"/>
                </a:schemeClr>
              </a:gs>
              <a:gs pos="100000">
                <a:schemeClr val="bg1"/>
              </a:gs>
            </a:gsLst>
            <a:lin ang="18900000" scaled="1"/>
            <a:tileRect/>
          </a:gra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2" name="11 Imagen" descr="druplicon.small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71538" y="2714620"/>
            <a:ext cx="312542" cy="357190"/>
          </a:xfrm>
          <a:prstGeom prst="rect">
            <a:avLst/>
          </a:prstGeom>
        </p:spPr>
      </p:pic>
      <p:pic>
        <p:nvPicPr>
          <p:cNvPr id="16" name="15 Imagen" descr="druplicon.small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285852" y="3500438"/>
            <a:ext cx="312542" cy="357190"/>
          </a:xfrm>
          <a:prstGeom prst="rect">
            <a:avLst/>
          </a:prstGeom>
        </p:spPr>
      </p:pic>
      <p:pic>
        <p:nvPicPr>
          <p:cNvPr id="17" name="16 Imagen" descr="druplicon.small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357290" y="6000768"/>
            <a:ext cx="312542" cy="3571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7" grpId="0" animBg="1"/>
      <p:bldP spid="9" grpId="0" animBg="1"/>
      <p:bldP spid="1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Rutina de instalación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Un </a:t>
            </a:r>
            <a:r>
              <a:rPr lang="es-ES" i="1" dirty="0" smtClean="0"/>
              <a:t>.</a:t>
            </a:r>
            <a:r>
              <a:rPr lang="es-ES" i="1" dirty="0" err="1" smtClean="0"/>
              <a:t>make</a:t>
            </a:r>
            <a:r>
              <a:rPr lang="es-ES" dirty="0" smtClean="0"/>
              <a:t> con:</a:t>
            </a:r>
          </a:p>
          <a:p>
            <a:pPr lvl="1"/>
            <a:r>
              <a:rPr lang="es-ES" dirty="0" err="1" smtClean="0"/>
              <a:t>core</a:t>
            </a:r>
            <a:r>
              <a:rPr lang="es-ES" dirty="0" smtClean="0"/>
              <a:t> = 6.x</a:t>
            </a:r>
          </a:p>
          <a:p>
            <a:pPr lvl="1"/>
            <a:r>
              <a:rPr lang="es-ES" dirty="0" err="1" smtClean="0"/>
              <a:t>project</a:t>
            </a:r>
            <a:r>
              <a:rPr lang="es-ES" dirty="0" smtClean="0"/>
              <a:t>[] = </a:t>
            </a:r>
            <a:r>
              <a:rPr lang="es-ES" dirty="0" err="1" smtClean="0"/>
              <a:t>drupal</a:t>
            </a:r>
            <a:endParaRPr lang="es-ES" dirty="0" smtClean="0"/>
          </a:p>
          <a:p>
            <a:pPr lvl="1"/>
            <a:r>
              <a:rPr lang="es-ES" dirty="0" err="1" smtClean="0"/>
              <a:t>project</a:t>
            </a:r>
            <a:r>
              <a:rPr lang="es-ES" dirty="0" smtClean="0"/>
              <a:t>[</a:t>
            </a:r>
            <a:r>
              <a:rPr lang="es-ES" i="1" dirty="0" err="1" smtClean="0"/>
              <a:t>profile</a:t>
            </a:r>
            <a:r>
              <a:rPr lang="es-ES" dirty="0" smtClean="0"/>
              <a:t>][</a:t>
            </a:r>
            <a:r>
              <a:rPr lang="es-ES" i="1" dirty="0" err="1" smtClean="0"/>
              <a:t>location</a:t>
            </a:r>
            <a:r>
              <a:rPr lang="es-ES" dirty="0" smtClean="0"/>
              <a:t>] = </a:t>
            </a:r>
            <a:r>
              <a:rPr lang="en-US" i="1" dirty="0" err="1" smtClean="0"/>
              <a:t>featureserverurl</a:t>
            </a:r>
            <a:endParaRPr lang="es-ES" dirty="0" smtClean="0"/>
          </a:p>
          <a:p>
            <a:endParaRPr lang="es-ES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Perfil de instalación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Activa los módulos y temas</a:t>
            </a:r>
          </a:p>
          <a:p>
            <a:r>
              <a:rPr lang="es-ES" dirty="0" smtClean="0"/>
              <a:t>Contiene un </a:t>
            </a:r>
            <a:r>
              <a:rPr lang="es-ES" i="1" dirty="0" smtClean="0"/>
              <a:t>.</a:t>
            </a:r>
            <a:r>
              <a:rPr lang="es-ES" i="1" dirty="0" err="1" smtClean="0"/>
              <a:t>make</a:t>
            </a:r>
            <a:r>
              <a:rPr lang="es-ES" dirty="0" smtClean="0"/>
              <a:t> con sus referencias</a:t>
            </a:r>
            <a:endParaRPr lang="es-ES" i="1" dirty="0"/>
          </a:p>
        </p:txBody>
      </p:sp>
      <p:pic>
        <p:nvPicPr>
          <p:cNvPr id="4" name="Picture 8" descr="C:\Users\Luis\Desktop\PackageIcons\PNGs\Wall-E.png"/>
          <p:cNvPicPr>
            <a:picLocks noChangeAspect="1" noChangeArrowheads="1"/>
          </p:cNvPicPr>
          <p:nvPr/>
        </p:nvPicPr>
        <p:blipFill>
          <a:blip r:embed="rId2" cstate="print"/>
          <a:srcRect l="28569" b="25284"/>
          <a:stretch>
            <a:fillRect/>
          </a:stretch>
        </p:blipFill>
        <p:spPr bwMode="auto">
          <a:xfrm>
            <a:off x="0" y="4429132"/>
            <a:ext cx="2322068" cy="24288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Módulos </a:t>
            </a:r>
            <a:r>
              <a:rPr lang="es-ES" dirty="0" smtClean="0"/>
              <a:t>y temas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i="1" dirty="0" smtClean="0"/>
              <a:t>.info</a:t>
            </a:r>
            <a:r>
              <a:rPr lang="en-US" dirty="0" smtClean="0"/>
              <a:t> </a:t>
            </a:r>
            <a:r>
              <a:rPr lang="en-US" dirty="0" err="1" smtClean="0"/>
              <a:t>contiene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project = </a:t>
            </a:r>
            <a:r>
              <a:rPr lang="en-US" i="1" dirty="0" err="1" smtClean="0"/>
              <a:t>projectname</a:t>
            </a:r>
            <a:endParaRPr lang="en-US" i="1" dirty="0" smtClean="0"/>
          </a:p>
          <a:p>
            <a:pPr lvl="1"/>
            <a:r>
              <a:rPr lang="en-US" dirty="0" smtClean="0"/>
              <a:t>project status </a:t>
            </a:r>
            <a:r>
              <a:rPr lang="en-US" dirty="0" err="1" smtClean="0"/>
              <a:t>url</a:t>
            </a:r>
            <a:r>
              <a:rPr lang="en-US" dirty="0" smtClean="0"/>
              <a:t> = </a:t>
            </a:r>
            <a:r>
              <a:rPr lang="en-US" i="1" dirty="0" err="1" smtClean="0"/>
              <a:t>featureserverurl</a:t>
            </a:r>
            <a:endParaRPr lang="en-US" i="1" dirty="0" smtClean="0"/>
          </a:p>
          <a:p>
            <a:pPr lvl="1"/>
            <a:r>
              <a:rPr lang="en-US" dirty="0" smtClean="0"/>
              <a:t>version = </a:t>
            </a:r>
            <a:r>
              <a:rPr lang="en-US" i="1" dirty="0" smtClean="0"/>
              <a:t>version</a:t>
            </a:r>
            <a:endParaRPr lang="es-ES" i="1" dirty="0" smtClean="0"/>
          </a:p>
          <a:p>
            <a:endParaRPr lang="es-ES" dirty="0"/>
          </a:p>
        </p:txBody>
      </p:sp>
      <p:pic>
        <p:nvPicPr>
          <p:cNvPr id="4" name="Picture 3" descr="C:\Users\Luis\Desktop\PackageIcons\PNGs\PackageIcon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b="36207"/>
          <a:stretch>
            <a:fillRect/>
          </a:stretch>
        </p:blipFill>
        <p:spPr bwMode="auto">
          <a:xfrm>
            <a:off x="4357686" y="5072074"/>
            <a:ext cx="2799557" cy="1785926"/>
          </a:xfrm>
          <a:prstGeom prst="rect">
            <a:avLst/>
          </a:prstGeom>
          <a:noFill/>
        </p:spPr>
      </p:pic>
      <p:pic>
        <p:nvPicPr>
          <p:cNvPr id="5" name="Picture 5" descr="C:\Users\Luis\Desktop\PackageIcons\PNGs\my pictures.png"/>
          <p:cNvPicPr>
            <a:picLocks noChangeAspect="1" noChangeArrowheads="1"/>
          </p:cNvPicPr>
          <p:nvPr/>
        </p:nvPicPr>
        <p:blipFill>
          <a:blip r:embed="rId3" cstate="print"/>
          <a:srcRect r="35418" b="37501"/>
          <a:stretch>
            <a:fillRect/>
          </a:stretch>
        </p:blipFill>
        <p:spPr bwMode="auto">
          <a:xfrm>
            <a:off x="6929454" y="4714884"/>
            <a:ext cx="2214546" cy="21431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¡Siempre a la Última!</a:t>
            </a:r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Prólogo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RESOLVIENDO PROBLEMAS</a:t>
            </a:r>
            <a:endParaRPr lang="es-ES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Conclusión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¿Y si desarrollamos una nueva versión de un módulo?</a:t>
            </a:r>
            <a:endParaRPr lang="es-ES" dirty="0"/>
          </a:p>
        </p:txBody>
      </p:sp>
      <p:sp>
        <p:nvSpPr>
          <p:cNvPr id="5" name="4 Marcador de text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Subimos la versión al </a:t>
            </a:r>
            <a:r>
              <a:rPr lang="es-ES" dirty="0" err="1" smtClean="0"/>
              <a:t>Feature</a:t>
            </a:r>
            <a:r>
              <a:rPr lang="es-ES" dirty="0" smtClean="0"/>
              <a:t> </a:t>
            </a:r>
            <a:r>
              <a:rPr lang="es-ES" dirty="0" err="1" smtClean="0"/>
              <a:t>Sever</a:t>
            </a:r>
            <a:endParaRPr lang="es-ES" dirty="0" smtClean="0"/>
          </a:p>
          <a:p>
            <a:r>
              <a:rPr lang="es-ES" dirty="0" err="1" smtClean="0"/>
              <a:t>Update</a:t>
            </a:r>
            <a:r>
              <a:rPr lang="es-ES" dirty="0" smtClean="0"/>
              <a:t> Status notificará a los responsables</a:t>
            </a:r>
          </a:p>
          <a:p>
            <a:r>
              <a:rPr lang="es-ES" dirty="0" smtClean="0"/>
              <a:t>Actualizarán:</a:t>
            </a:r>
          </a:p>
          <a:p>
            <a:pPr lvl="1"/>
            <a:r>
              <a:rPr lang="es-ES" dirty="0" smtClean="0"/>
              <a:t>Manualmente</a:t>
            </a:r>
          </a:p>
          <a:p>
            <a:pPr lvl="1"/>
            <a:r>
              <a:rPr lang="es-ES" dirty="0" smtClean="0"/>
              <a:t>Usando </a:t>
            </a:r>
            <a:r>
              <a:rPr lang="es-ES" dirty="0" err="1" smtClean="0"/>
              <a:t>drush</a:t>
            </a:r>
            <a:r>
              <a:rPr lang="es-ES" dirty="0" smtClean="0"/>
              <a:t> </a:t>
            </a:r>
            <a:r>
              <a:rPr lang="es-ES" dirty="0" err="1" smtClean="0"/>
              <a:t>update</a:t>
            </a:r>
            <a:endParaRPr lang="es-ES" dirty="0" smtClean="0"/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bldLvl="2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¿Y si queremos crear una nueva instancia?</a:t>
            </a:r>
            <a:endParaRPr lang="es-ES" dirty="0"/>
          </a:p>
        </p:txBody>
      </p:sp>
      <p:sp>
        <p:nvSpPr>
          <p:cNvPr id="5" name="4 Marcador de text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Obtenemos la rutina de instalación</a:t>
            </a:r>
          </a:p>
          <a:p>
            <a:r>
              <a:rPr lang="es-ES" dirty="0" smtClean="0"/>
              <a:t>Ejecutamos:</a:t>
            </a:r>
          </a:p>
          <a:p>
            <a:pPr lvl="1"/>
            <a:r>
              <a:rPr lang="es-ES" dirty="0" err="1" smtClean="0"/>
              <a:t>drush</a:t>
            </a:r>
            <a:r>
              <a:rPr lang="es-ES" dirty="0" smtClean="0"/>
              <a:t> </a:t>
            </a:r>
            <a:r>
              <a:rPr lang="es-ES" dirty="0" err="1" smtClean="0"/>
              <a:t>make</a:t>
            </a:r>
            <a:r>
              <a:rPr lang="es-ES" dirty="0" smtClean="0"/>
              <a:t> </a:t>
            </a:r>
            <a:r>
              <a:rPr lang="es-ES" i="1" dirty="0" err="1" smtClean="0"/>
              <a:t>projectname_stub.make</a:t>
            </a:r>
            <a:r>
              <a:rPr lang="es-ES" dirty="0" smtClean="0"/>
              <a:t> </a:t>
            </a:r>
            <a:r>
              <a:rPr lang="es-ES" i="1" dirty="0" err="1" smtClean="0"/>
              <a:t>projectdir</a:t>
            </a:r>
            <a:endParaRPr lang="es-ES" i="1" dirty="0" smtClean="0"/>
          </a:p>
          <a:p>
            <a:pPr lvl="1"/>
            <a:endParaRPr lang="es-ES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bldLvl="2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atenea-logo17blanconegro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54084" y="2428868"/>
            <a:ext cx="3835833" cy="1558201"/>
          </a:xfrm>
        </p:spPr>
      </p:pic>
      <p:sp>
        <p:nvSpPr>
          <p:cNvPr id="3" name="2 CuadroTexto"/>
          <p:cNvSpPr txBox="1"/>
          <p:nvPr/>
        </p:nvSpPr>
        <p:spPr>
          <a:xfrm>
            <a:off x="3054886" y="3922348"/>
            <a:ext cx="30342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 smtClean="0"/>
              <a:t>http://ateneatech.com</a:t>
            </a:r>
            <a:endParaRPr lang="es-E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Exportables</a:t>
            </a:r>
            <a:endParaRPr lang="es-ES" dirty="0"/>
          </a:p>
        </p:txBody>
      </p:sp>
      <p:pic>
        <p:nvPicPr>
          <p:cNvPr id="4" name="3 Marcador de contenido" descr="Database 1 512x51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8000" y="1785926"/>
            <a:ext cx="4320000" cy="4320000"/>
          </a:xfrm>
        </p:spPr>
      </p:pic>
      <p:pic>
        <p:nvPicPr>
          <p:cNvPr id="5" name="4 Imagen" descr="elePHPant_PNG_filetyp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56000" y="1785926"/>
            <a:ext cx="4320000" cy="4320000"/>
          </a:xfrm>
          <a:prstGeom prst="rect">
            <a:avLst/>
          </a:prstGeom>
        </p:spPr>
      </p:pic>
      <p:sp>
        <p:nvSpPr>
          <p:cNvPr id="6" name="5 Flecha derecha"/>
          <p:cNvSpPr/>
          <p:nvPr/>
        </p:nvSpPr>
        <p:spPr>
          <a:xfrm>
            <a:off x="3643306" y="3052951"/>
            <a:ext cx="2000264" cy="1785950"/>
          </a:xfrm>
          <a:prstGeom prst="rightArrow">
            <a:avLst/>
          </a:prstGeom>
          <a:gradFill flip="none" rotWithShape="1">
            <a:gsLst>
              <a:gs pos="0">
                <a:schemeClr val="tx1">
                  <a:alpha val="50000"/>
                </a:schemeClr>
              </a:gs>
              <a:gs pos="50000">
                <a:schemeClr val="dk1">
                  <a:tint val="44500"/>
                  <a:satMod val="160000"/>
                  <a:alpha val="50000"/>
                </a:schemeClr>
              </a:gs>
              <a:gs pos="100000">
                <a:schemeClr val="dk1">
                  <a:tint val="23500"/>
                  <a:satMod val="160000"/>
                </a:schemeClr>
              </a:gs>
            </a:gsLst>
            <a:lin ang="8100000" scaled="1"/>
            <a:tileRect/>
          </a:gra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Un sistema está formado por</a:t>
            </a:r>
            <a:endParaRPr lang="es-ES" dirty="0"/>
          </a:p>
        </p:txBody>
      </p:sp>
      <p:pic>
        <p:nvPicPr>
          <p:cNvPr id="1027" name="Picture 3" descr="C:\Users\Luis\Desktop\PackageIcons\PNGs\PackageIcon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05957" y="2529288"/>
            <a:ext cx="2799557" cy="2799556"/>
          </a:xfrm>
          <a:prstGeom prst="rect">
            <a:avLst/>
          </a:prstGeom>
          <a:noFill/>
        </p:spPr>
      </p:pic>
      <p:pic>
        <p:nvPicPr>
          <p:cNvPr id="1029" name="Picture 5" descr="C:\Users\Luis\Desktop\PackageIcons\PNGs\my picture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11471" y="2214554"/>
            <a:ext cx="3429025" cy="3429024"/>
          </a:xfrm>
          <a:prstGeom prst="rect">
            <a:avLst/>
          </a:prstGeom>
          <a:noFill/>
        </p:spPr>
      </p:pic>
      <p:pic>
        <p:nvPicPr>
          <p:cNvPr id="1032" name="Picture 8" descr="C:\Users\Luis\Desktop\PackageIcons\PNGs\Wall-E.pn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981342" y="2143116"/>
            <a:ext cx="3162690" cy="4071966"/>
          </a:xfrm>
          <a:prstGeom prst="rect">
            <a:avLst/>
          </a:prstGeom>
          <a:noFill/>
        </p:spPr>
      </p:pic>
      <p:sp>
        <p:nvSpPr>
          <p:cNvPr id="15" name="14 Más"/>
          <p:cNvSpPr/>
          <p:nvPr/>
        </p:nvSpPr>
        <p:spPr>
          <a:xfrm>
            <a:off x="2200252" y="3100382"/>
            <a:ext cx="1657368" cy="1657368"/>
          </a:xfrm>
          <a:prstGeom prst="mathPlus">
            <a:avLst/>
          </a:prstGeom>
          <a:gradFill>
            <a:gsLst>
              <a:gs pos="0">
                <a:schemeClr val="tx1">
                  <a:alpha val="50000"/>
                </a:schemeClr>
              </a:gs>
              <a:gs pos="50000">
                <a:schemeClr val="dk1">
                  <a:tint val="44500"/>
                  <a:satMod val="160000"/>
                  <a:alpha val="50000"/>
                </a:schemeClr>
              </a:gs>
              <a:gs pos="100000">
                <a:schemeClr val="dk1">
                  <a:tint val="23500"/>
                  <a:satMod val="160000"/>
                </a:schemeClr>
              </a:gs>
            </a:gsLst>
            <a:lin ang="8100000" scaled="1"/>
          </a:gra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15 Más"/>
          <p:cNvSpPr/>
          <p:nvPr/>
        </p:nvSpPr>
        <p:spPr>
          <a:xfrm>
            <a:off x="5429256" y="3100382"/>
            <a:ext cx="1657368" cy="1657368"/>
          </a:xfrm>
          <a:prstGeom prst="mathPlus">
            <a:avLst/>
          </a:prstGeom>
          <a:gradFill>
            <a:gsLst>
              <a:gs pos="0">
                <a:schemeClr val="tx1">
                  <a:alpha val="50000"/>
                </a:schemeClr>
              </a:gs>
              <a:gs pos="50000">
                <a:schemeClr val="dk1">
                  <a:tint val="44500"/>
                  <a:satMod val="160000"/>
                  <a:alpha val="50000"/>
                </a:schemeClr>
              </a:gs>
              <a:gs pos="100000">
                <a:schemeClr val="dk1">
                  <a:tint val="23500"/>
                  <a:satMod val="160000"/>
                </a:schemeClr>
              </a:gs>
            </a:gsLst>
            <a:lin ang="8100000" scaled="1"/>
          </a:gra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¿Qué ganamos?</a:t>
            </a:r>
            <a:endParaRPr lang="es-ES" dirty="0"/>
          </a:p>
        </p:txBody>
      </p:sp>
      <p:pic>
        <p:nvPicPr>
          <p:cNvPr id="35" name="34 Marcador de contenido" descr="img_36412_m9000_seri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23857" y="2001636"/>
            <a:ext cx="4286280" cy="2854729"/>
          </a:xfrm>
        </p:spPr>
      </p:pic>
      <p:pic>
        <p:nvPicPr>
          <p:cNvPr id="36" name="35 Imagen" descr="Apple - iMac - The ultimate all-in-one desktop computer._126710717829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3994" y="2194624"/>
            <a:ext cx="3286148" cy="2468752"/>
          </a:xfrm>
          <a:prstGeom prst="rect">
            <a:avLst/>
          </a:prstGeom>
        </p:spPr>
      </p:pic>
      <p:pic>
        <p:nvPicPr>
          <p:cNvPr id="37" name="36 Imagen" descr="index_hero20080108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57422" y="5643578"/>
            <a:ext cx="4429156" cy="398624"/>
          </a:xfrm>
          <a:prstGeom prst="rect">
            <a:avLst/>
          </a:prstGeom>
        </p:spPr>
      </p:pic>
      <p:pic>
        <p:nvPicPr>
          <p:cNvPr id="6" name="5 Imagen" descr="druplicon.smal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85786" y="4143380"/>
            <a:ext cx="500067" cy="571504"/>
          </a:xfrm>
          <a:prstGeom prst="rect">
            <a:avLst/>
          </a:prstGeom>
        </p:spPr>
      </p:pic>
      <p:pic>
        <p:nvPicPr>
          <p:cNvPr id="7" name="6 Imagen" descr="druplicon.smal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001024" y="2000240"/>
            <a:ext cx="500067" cy="571504"/>
          </a:xfrm>
          <a:prstGeom prst="rect">
            <a:avLst/>
          </a:prstGeom>
        </p:spPr>
      </p:pic>
      <p:pic>
        <p:nvPicPr>
          <p:cNvPr id="8" name="7 Imagen" descr="druplicon.smal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72264" y="5286388"/>
            <a:ext cx="500067" cy="5715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¿Qué ganamos con muchas instancias?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En el desarrollo concurrente</a:t>
            </a:r>
          </a:p>
          <a:p>
            <a:r>
              <a:rPr lang="es-ES" dirty="0" smtClean="0"/>
              <a:t>En el mantenimiento</a:t>
            </a:r>
          </a:p>
          <a:p>
            <a:endParaRPr lang="es-ES" dirty="0" smtClean="0"/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Problemas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¿Y si desarrollamos una nueva versión de un módulo?</a:t>
            </a:r>
          </a:p>
          <a:p>
            <a:r>
              <a:rPr lang="es-ES" dirty="0" smtClean="0"/>
              <a:t>¿Y si queremos crear una nueva instancia?</a:t>
            </a:r>
          </a:p>
          <a:p>
            <a:endParaRPr lang="es-ES" dirty="0" smtClean="0"/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Definiciones</a:t>
            </a:r>
            <a:endParaRPr lang="es-ES" dirty="0"/>
          </a:p>
        </p:txBody>
      </p:sp>
      <p:sp>
        <p:nvSpPr>
          <p:cNvPr id="6" name="5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Lo solucionamos con </a:t>
            </a:r>
            <a:r>
              <a:rPr lang="es-ES" dirty="0" err="1" smtClean="0"/>
              <a:t>Drush</a:t>
            </a:r>
            <a:r>
              <a:rPr lang="es-ES" dirty="0" smtClean="0"/>
              <a:t>, </a:t>
            </a:r>
            <a:r>
              <a:rPr lang="es-ES" dirty="0" err="1" smtClean="0"/>
              <a:t>Drush</a:t>
            </a:r>
            <a:r>
              <a:rPr lang="es-ES" dirty="0" smtClean="0"/>
              <a:t> </a:t>
            </a:r>
            <a:r>
              <a:rPr lang="es-ES" dirty="0" err="1" smtClean="0"/>
              <a:t>Make</a:t>
            </a:r>
            <a:r>
              <a:rPr lang="es-ES" dirty="0" smtClean="0"/>
              <a:t> y </a:t>
            </a:r>
            <a:r>
              <a:rPr lang="es-ES" dirty="0" err="1" smtClean="0"/>
              <a:t>Feature</a:t>
            </a:r>
            <a:r>
              <a:rPr lang="es-ES" dirty="0" smtClean="0"/>
              <a:t> Server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797</TotalTime>
  <Words>327</Words>
  <Application>Microsoft Office PowerPoint</Application>
  <PresentationFormat>Presentación en pantalla (4:3)</PresentationFormat>
  <Paragraphs>93</Paragraphs>
  <Slides>33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33</vt:i4>
      </vt:variant>
    </vt:vector>
  </HeadingPairs>
  <TitlesOfParts>
    <vt:vector size="34" baseType="lpstr">
      <vt:lpstr>Tema de Office</vt:lpstr>
      <vt:lpstr>Diapositiva 1</vt:lpstr>
      <vt:lpstr>Drush Make y Feature Server</vt:lpstr>
      <vt:lpstr>¡Siempre a la Última!</vt:lpstr>
      <vt:lpstr>Exportables</vt:lpstr>
      <vt:lpstr>Un sistema está formado por</vt:lpstr>
      <vt:lpstr>¿Qué ganamos?</vt:lpstr>
      <vt:lpstr>¿Qué ganamos con muchas instancias?</vt:lpstr>
      <vt:lpstr>Problemas</vt:lpstr>
      <vt:lpstr>Definiciones</vt:lpstr>
      <vt:lpstr>Drush</vt:lpstr>
      <vt:lpstr>Comandos</vt:lpstr>
      <vt:lpstr>Diapositiva 12</vt:lpstr>
      <vt:lpstr>Drush Make</vt:lpstr>
      <vt:lpstr>Directivas</vt:lpstr>
      <vt:lpstr>Algunas opciones para los proyectos</vt:lpstr>
      <vt:lpstr>Algunas opciones para los librerías</vt:lpstr>
      <vt:lpstr>Diapositiva 17</vt:lpstr>
      <vt:lpstr>Feature Server</vt:lpstr>
      <vt:lpstr>Diapositiva 19</vt:lpstr>
      <vt:lpstr>Diapositiva 20</vt:lpstr>
      <vt:lpstr>Diapositiva 21</vt:lpstr>
      <vt:lpstr>Update XML</vt:lpstr>
      <vt:lpstr>Update XML</vt:lpstr>
      <vt:lpstr>Diapositiva 24</vt:lpstr>
      <vt:lpstr>ARQUITECTURA DE LA SOLUCIÓN </vt:lpstr>
      <vt:lpstr>Sistemas</vt:lpstr>
      <vt:lpstr>Rutina de instalación</vt:lpstr>
      <vt:lpstr>Perfil de instalación</vt:lpstr>
      <vt:lpstr>Módulos y temas</vt:lpstr>
      <vt:lpstr>RESOLVIENDO PROBLEMAS</vt:lpstr>
      <vt:lpstr>¿Y si desarrollamos una nueva versión de un módulo?</vt:lpstr>
      <vt:lpstr>¿Y si queremos crear una nueva instancia?</vt:lpstr>
      <vt:lpstr>Diapositiva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Luis</dc:creator>
  <cp:lastModifiedBy>Luis</cp:lastModifiedBy>
  <cp:revision>77</cp:revision>
  <dcterms:created xsi:type="dcterms:W3CDTF">2010-02-25T10:28:54Z</dcterms:created>
  <dcterms:modified xsi:type="dcterms:W3CDTF">2010-02-27T08:31:38Z</dcterms:modified>
</cp:coreProperties>
</file>